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handoutMasterIdLst>
    <p:handoutMasterId r:id="rId31"/>
  </p:handoutMasterIdLst>
  <p:sldIdLst>
    <p:sldId id="263" r:id="rId2"/>
    <p:sldId id="540" r:id="rId3"/>
    <p:sldId id="541" r:id="rId4"/>
    <p:sldId id="542" r:id="rId5"/>
    <p:sldId id="543" r:id="rId6"/>
    <p:sldId id="544" r:id="rId7"/>
    <p:sldId id="545" r:id="rId8"/>
    <p:sldId id="530" r:id="rId9"/>
    <p:sldId id="546" r:id="rId10"/>
    <p:sldId id="547" r:id="rId11"/>
    <p:sldId id="548" r:id="rId12"/>
    <p:sldId id="531" r:id="rId13"/>
    <p:sldId id="549" r:id="rId14"/>
    <p:sldId id="550" r:id="rId15"/>
    <p:sldId id="532" r:id="rId16"/>
    <p:sldId id="551" r:id="rId17"/>
    <p:sldId id="552" r:id="rId18"/>
    <p:sldId id="533" r:id="rId19"/>
    <p:sldId id="553" r:id="rId20"/>
    <p:sldId id="554" r:id="rId21"/>
    <p:sldId id="555" r:id="rId22"/>
    <p:sldId id="534" r:id="rId23"/>
    <p:sldId id="556" r:id="rId24"/>
    <p:sldId id="535" r:id="rId25"/>
    <p:sldId id="557" r:id="rId26"/>
    <p:sldId id="558" r:id="rId27"/>
    <p:sldId id="539" r:id="rId28"/>
    <p:sldId id="46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>
        <p:scale>
          <a:sx n="60" d="100"/>
          <a:sy n="60" d="100"/>
        </p:scale>
        <p:origin x="-3084" y="-1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</c:v>
                </c:pt>
              </c:strCache>
            </c:strRef>
          </c:tx>
          <c:dLbls>
            <c:dLbl>
              <c:idx val="0"/>
              <c:layout>
                <c:manualLayout>
                  <c:x val="-0.30003682742782217"/>
                  <c:y val="3.0177903543307166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26774483267716526"/>
                  <c:y val="-0.11308415354330717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2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49</c:v>
                </c:pt>
                <c:pt idx="1">
                  <c:v>51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87EF2-05E5-4F2A-91C9-B28554ED0814}" type="doc">
      <dgm:prSet loTypeId="urn:microsoft.com/office/officeart/2005/8/layout/radial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45486690-9D02-479A-9B4C-6389A40CA64B}">
      <dgm:prSet phldrT="[Text]" custT="1"/>
      <dgm:spPr/>
      <dgm:t>
        <a:bodyPr/>
        <a:lstStyle/>
        <a:p>
          <a:r>
            <a:rPr lang="en-US" sz="3200" b="1" dirty="0" smtClean="0"/>
            <a:t>Core Culture</a:t>
          </a:r>
          <a:endParaRPr lang="th-TH" sz="3200" b="1" dirty="0"/>
        </a:p>
      </dgm:t>
    </dgm:pt>
    <dgm:pt modelId="{8275F991-3D00-4D9F-8F73-02B7FC258427}" type="parTrans" cxnId="{6ECAC15A-FCA5-4B43-B9DE-EB1C9E3B57BF}">
      <dgm:prSet/>
      <dgm:spPr/>
      <dgm:t>
        <a:bodyPr/>
        <a:lstStyle/>
        <a:p>
          <a:endParaRPr lang="th-TH"/>
        </a:p>
      </dgm:t>
    </dgm:pt>
    <dgm:pt modelId="{EEABD7C1-B48C-49E0-BE6B-4B7589E1030E}" type="sibTrans" cxnId="{6ECAC15A-FCA5-4B43-B9DE-EB1C9E3B57BF}">
      <dgm:prSet/>
      <dgm:spPr/>
      <dgm:t>
        <a:bodyPr/>
        <a:lstStyle/>
        <a:p>
          <a:endParaRPr lang="th-TH"/>
        </a:p>
      </dgm:t>
    </dgm:pt>
    <dgm:pt modelId="{6CD4BF35-678F-447F-A2A5-14F1160F3F1D}">
      <dgm:prSet phldrT="[Text]" custT="1"/>
      <dgm:spPr/>
      <dgm:t>
        <a:bodyPr/>
        <a:lstStyle/>
        <a:p>
          <a:pPr rtl="0"/>
          <a:r>
            <a:rPr kumimoji="0" lang="en-US" sz="1200" b="1" i="0" u="none" strike="noStrike" cap="none" normalizeH="0" baseline="0" dirty="0" smtClean="0">
              <a:ln/>
              <a:effectLst/>
              <a:latin typeface="Arial" pitchFamily="34" charset="0"/>
              <a:ea typeface="Calibri" pitchFamily="34" charset="0"/>
              <a:cs typeface="Angsana New" pitchFamily="18" charset="-34"/>
            </a:rPr>
            <a:t>Nationality</a:t>
          </a:r>
          <a:endParaRPr lang="th-TH" sz="1200" b="1" dirty="0"/>
        </a:p>
      </dgm:t>
    </dgm:pt>
    <dgm:pt modelId="{D0DAB361-F79A-4CEA-A1AD-A4AD33B7BD18}" type="parTrans" cxnId="{9C6412CB-B56F-43F2-9B79-6E544CCB90DD}">
      <dgm:prSet/>
      <dgm:spPr/>
      <dgm:t>
        <a:bodyPr/>
        <a:lstStyle/>
        <a:p>
          <a:endParaRPr lang="th-TH"/>
        </a:p>
      </dgm:t>
    </dgm:pt>
    <dgm:pt modelId="{6F06F6D2-1B1A-46A9-B083-A8AE5C863B66}" type="sibTrans" cxnId="{9C6412CB-B56F-43F2-9B79-6E544CCB90DD}">
      <dgm:prSet/>
      <dgm:spPr/>
      <dgm:t>
        <a:bodyPr/>
        <a:lstStyle/>
        <a:p>
          <a:endParaRPr lang="th-TH"/>
        </a:p>
      </dgm:t>
    </dgm:pt>
    <dgm:pt modelId="{124F83AB-F7D3-4B4E-B573-A131DAA6E434}">
      <dgm:prSet phldrT="[Text]" custT="1"/>
      <dgm:spPr/>
      <dgm:t>
        <a:bodyPr/>
        <a:lstStyle/>
        <a:p>
          <a:pPr rtl="0"/>
          <a:r>
            <a:rPr kumimoji="0" lang="en-US" sz="1200" b="1" i="0" u="none" strike="noStrike" cap="none" normalizeH="0" baseline="0" dirty="0" smtClean="0">
              <a:ln/>
              <a:effectLst/>
              <a:latin typeface="Arial" pitchFamily="34" charset="0"/>
              <a:ea typeface="Calibri" pitchFamily="34" charset="0"/>
              <a:cs typeface="Angsana New" pitchFamily="18" charset="-34"/>
            </a:rPr>
            <a:t>Religion</a:t>
          </a:r>
          <a:endParaRPr lang="th-TH" sz="1200" b="1" dirty="0"/>
        </a:p>
      </dgm:t>
    </dgm:pt>
    <dgm:pt modelId="{64109EF6-FAC2-43B9-87BA-F3FD5C487FAB}" type="parTrans" cxnId="{DAAB7115-4056-4CD9-BDF7-1A6E6CBB26E8}">
      <dgm:prSet/>
      <dgm:spPr/>
      <dgm:t>
        <a:bodyPr/>
        <a:lstStyle/>
        <a:p>
          <a:endParaRPr lang="th-TH"/>
        </a:p>
      </dgm:t>
    </dgm:pt>
    <dgm:pt modelId="{F6691DA2-1EDF-4A9C-8221-B5CA6BF4CD2D}" type="sibTrans" cxnId="{DAAB7115-4056-4CD9-BDF7-1A6E6CBB26E8}">
      <dgm:prSet/>
      <dgm:spPr/>
      <dgm:t>
        <a:bodyPr/>
        <a:lstStyle/>
        <a:p>
          <a:endParaRPr lang="th-TH"/>
        </a:p>
      </dgm:t>
    </dgm:pt>
    <dgm:pt modelId="{36ACDB01-6069-4821-B445-5178E36A744C}">
      <dgm:prSet phldrT="[Text]" custT="1"/>
      <dgm:spPr/>
      <dgm:t>
        <a:bodyPr/>
        <a:lstStyle/>
        <a:p>
          <a:pPr rtl="0"/>
          <a:r>
            <a:rPr kumimoji="0" lang="en-US" sz="1100" b="1" i="0" u="none" strike="noStrike" cap="none" normalizeH="0" baseline="0" dirty="0" smtClean="0">
              <a:ln/>
              <a:effectLst/>
              <a:latin typeface="Arial" pitchFamily="34" charset="0"/>
              <a:ea typeface="Calibri" pitchFamily="34" charset="0"/>
              <a:cs typeface="Angsana New" pitchFamily="18" charset="-34"/>
            </a:rPr>
            <a:t>Geographic region</a:t>
          </a:r>
          <a:endParaRPr lang="th-TH" sz="1100" b="1" dirty="0"/>
        </a:p>
      </dgm:t>
    </dgm:pt>
    <dgm:pt modelId="{ADE34E54-A5C0-46CC-9CB7-6893FF93883A}" type="parTrans" cxnId="{59EC0022-FF08-4266-8159-59C7544E2034}">
      <dgm:prSet/>
      <dgm:spPr/>
      <dgm:t>
        <a:bodyPr/>
        <a:lstStyle/>
        <a:p>
          <a:endParaRPr lang="th-TH"/>
        </a:p>
      </dgm:t>
    </dgm:pt>
    <dgm:pt modelId="{18D28D50-5315-48CA-9A1D-C3AFA3ECB55B}" type="sibTrans" cxnId="{59EC0022-FF08-4266-8159-59C7544E2034}">
      <dgm:prSet/>
      <dgm:spPr/>
      <dgm:t>
        <a:bodyPr/>
        <a:lstStyle/>
        <a:p>
          <a:endParaRPr lang="th-TH"/>
        </a:p>
      </dgm:t>
    </dgm:pt>
    <dgm:pt modelId="{358549AD-D0E9-4B2C-9437-46CCD44A8693}">
      <dgm:prSet phldrT="[Text]" custT="1"/>
      <dgm:spPr/>
      <dgm:t>
        <a:bodyPr/>
        <a:lstStyle/>
        <a:p>
          <a:pPr rtl="0"/>
          <a:r>
            <a:rPr lang="en-US" sz="2400" b="1" dirty="0" smtClean="0"/>
            <a:t>Age</a:t>
          </a:r>
        </a:p>
      </dgm:t>
    </dgm:pt>
    <dgm:pt modelId="{B3B16FAD-1DDA-480C-A133-941BAC223D8E}" type="parTrans" cxnId="{A545105F-6C46-4413-850E-AE55FB7B6894}">
      <dgm:prSet/>
      <dgm:spPr/>
      <dgm:t>
        <a:bodyPr/>
        <a:lstStyle/>
        <a:p>
          <a:endParaRPr lang="th-TH"/>
        </a:p>
      </dgm:t>
    </dgm:pt>
    <dgm:pt modelId="{FB3B8817-50D4-45F1-8B0E-5642BCE98E67}" type="sibTrans" cxnId="{A545105F-6C46-4413-850E-AE55FB7B6894}">
      <dgm:prSet/>
      <dgm:spPr/>
      <dgm:t>
        <a:bodyPr/>
        <a:lstStyle/>
        <a:p>
          <a:endParaRPr lang="th-TH"/>
        </a:p>
      </dgm:t>
    </dgm:pt>
    <dgm:pt modelId="{C69C482A-BCFB-45FC-8F60-BE6529133E4E}">
      <dgm:prSet phldrT="[Text]" custT="1"/>
      <dgm:spPr/>
      <dgm:t>
        <a:bodyPr/>
        <a:lstStyle/>
        <a:p>
          <a:pPr rtl="0"/>
          <a:r>
            <a:rPr lang="en-US" sz="2400" b="1" dirty="0" smtClean="0"/>
            <a:t>Gender</a:t>
          </a:r>
          <a:endParaRPr lang="th-TH" sz="2400" b="1" dirty="0"/>
        </a:p>
      </dgm:t>
    </dgm:pt>
    <dgm:pt modelId="{56625EC6-710D-435D-A76A-42396FAFF0E1}" type="parTrans" cxnId="{90BD41A2-F928-4E69-9116-071C258A1859}">
      <dgm:prSet/>
      <dgm:spPr/>
      <dgm:t>
        <a:bodyPr/>
        <a:lstStyle/>
        <a:p>
          <a:endParaRPr lang="th-TH"/>
        </a:p>
      </dgm:t>
    </dgm:pt>
    <dgm:pt modelId="{985678D8-6643-4A40-B8EC-ADA6B61C9EB0}" type="sibTrans" cxnId="{90BD41A2-F928-4E69-9116-071C258A1859}">
      <dgm:prSet/>
      <dgm:spPr/>
      <dgm:t>
        <a:bodyPr/>
        <a:lstStyle/>
        <a:p>
          <a:endParaRPr lang="th-TH"/>
        </a:p>
      </dgm:t>
    </dgm:pt>
    <dgm:pt modelId="{F8D79369-51BB-4839-89B3-3656DB36A474}">
      <dgm:prSet phldrT="[Text]" custT="1"/>
      <dgm:spPr/>
      <dgm:t>
        <a:bodyPr/>
        <a:lstStyle/>
        <a:p>
          <a:pPr rtl="0"/>
          <a:r>
            <a:rPr lang="en-US" sz="1800" b="1" dirty="0" smtClean="0"/>
            <a:t>Occupation</a:t>
          </a:r>
          <a:endParaRPr lang="th-TH" sz="1800" b="1" dirty="0"/>
        </a:p>
      </dgm:t>
    </dgm:pt>
    <dgm:pt modelId="{5B896235-EEB7-4DB0-8DC1-CD05BB22BB9B}" type="parTrans" cxnId="{D08DF8DC-8449-403D-92EF-BA1FBC19BF10}">
      <dgm:prSet/>
      <dgm:spPr/>
      <dgm:t>
        <a:bodyPr/>
        <a:lstStyle/>
        <a:p>
          <a:endParaRPr lang="th-TH"/>
        </a:p>
      </dgm:t>
    </dgm:pt>
    <dgm:pt modelId="{4F4DA0A7-05E7-45DC-81A2-E9C79729300C}" type="sibTrans" cxnId="{D08DF8DC-8449-403D-92EF-BA1FBC19BF10}">
      <dgm:prSet/>
      <dgm:spPr/>
      <dgm:t>
        <a:bodyPr/>
        <a:lstStyle/>
        <a:p>
          <a:endParaRPr lang="th-TH"/>
        </a:p>
      </dgm:t>
    </dgm:pt>
    <dgm:pt modelId="{6026858C-2745-4CCA-BD95-A0B77965655A}">
      <dgm:prSet phldrT="[Text]"/>
      <dgm:spPr/>
      <dgm:t>
        <a:bodyPr/>
        <a:lstStyle/>
        <a:p>
          <a:pPr rtl="0"/>
          <a:r>
            <a:rPr lang="en-US" b="1" dirty="0" smtClean="0"/>
            <a:t>Social Class</a:t>
          </a:r>
          <a:endParaRPr lang="th-TH" b="1" dirty="0"/>
        </a:p>
      </dgm:t>
    </dgm:pt>
    <dgm:pt modelId="{935738DA-DFAA-485B-A4D4-E092C9C758A7}" type="parTrans" cxnId="{3B83EC1D-6120-4904-AA69-D47B8E6AAF3B}">
      <dgm:prSet/>
      <dgm:spPr/>
      <dgm:t>
        <a:bodyPr/>
        <a:lstStyle/>
        <a:p>
          <a:endParaRPr lang="th-TH"/>
        </a:p>
      </dgm:t>
    </dgm:pt>
    <dgm:pt modelId="{032BD64C-9D9A-4A5A-A30E-E1AA05940844}" type="sibTrans" cxnId="{3B83EC1D-6120-4904-AA69-D47B8E6AAF3B}">
      <dgm:prSet/>
      <dgm:spPr/>
      <dgm:t>
        <a:bodyPr/>
        <a:lstStyle/>
        <a:p>
          <a:endParaRPr lang="th-TH"/>
        </a:p>
      </dgm:t>
    </dgm:pt>
    <dgm:pt modelId="{9125B3F2-BDC0-4E06-B999-902E6E65FB2C}" type="pres">
      <dgm:prSet presAssocID="{13487EF2-05E5-4F2A-91C9-B28554ED081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621F7FE8-FB25-4F1A-93BE-EE4D96C5CC10}" type="pres">
      <dgm:prSet presAssocID="{13487EF2-05E5-4F2A-91C9-B28554ED0814}" presName="radial" presStyleCnt="0">
        <dgm:presLayoutVars>
          <dgm:animLvl val="ctr"/>
        </dgm:presLayoutVars>
      </dgm:prSet>
      <dgm:spPr/>
    </dgm:pt>
    <dgm:pt modelId="{C7094CA5-0AB2-44BB-8B5A-052710E22B74}" type="pres">
      <dgm:prSet presAssocID="{45486690-9D02-479A-9B4C-6389A40CA64B}" presName="centerShape" presStyleLbl="vennNode1" presStyleIdx="0" presStyleCnt="8"/>
      <dgm:spPr/>
      <dgm:t>
        <a:bodyPr/>
        <a:lstStyle/>
        <a:p>
          <a:endParaRPr lang="th-TH"/>
        </a:p>
      </dgm:t>
    </dgm:pt>
    <dgm:pt modelId="{FDCA7003-C22A-40D1-A1BB-2ECC6CD06A88}" type="pres">
      <dgm:prSet presAssocID="{6CD4BF35-678F-447F-A2A5-14F1160F3F1D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5E95675-642F-4695-A8B9-49C88DAFA38A}" type="pres">
      <dgm:prSet presAssocID="{124F83AB-F7D3-4B4E-B573-A131DAA6E434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097774D-AD84-44CB-BB7A-E5CB4DE2780E}" type="pres">
      <dgm:prSet presAssocID="{36ACDB01-6069-4821-B445-5178E36A744C}" presName="node" presStyleLbl="vennNode1" presStyleIdx="3" presStyleCnt="8" custScaleX="102988" custScaleY="11041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2FE804B-AF50-4E7A-AA58-B02DD97D8574}" type="pres">
      <dgm:prSet presAssocID="{358549AD-D0E9-4B2C-9437-46CCD44A8693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E7BDD1C-F46C-49BC-A70D-B1C3E0AF017F}" type="pres">
      <dgm:prSet presAssocID="{C69C482A-BCFB-45FC-8F60-BE6529133E4E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6534B40-4859-451F-AF1B-0390093F91E5}" type="pres">
      <dgm:prSet presAssocID="{F8D79369-51BB-4839-89B3-3656DB36A474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83D17DD-F1FB-4194-B3EF-68017E26CA59}" type="pres">
      <dgm:prSet presAssocID="{6026858C-2745-4CCA-BD95-A0B77965655A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C0815A8F-CE53-4443-977D-C4CB46640BDB}" type="presOf" srcId="{13487EF2-05E5-4F2A-91C9-B28554ED0814}" destId="{9125B3F2-BDC0-4E06-B999-902E6E65FB2C}" srcOrd="0" destOrd="0" presId="urn:microsoft.com/office/officeart/2005/8/layout/radial3"/>
    <dgm:cxn modelId="{9C6412CB-B56F-43F2-9B79-6E544CCB90DD}" srcId="{45486690-9D02-479A-9B4C-6389A40CA64B}" destId="{6CD4BF35-678F-447F-A2A5-14F1160F3F1D}" srcOrd="0" destOrd="0" parTransId="{D0DAB361-F79A-4CEA-A1AD-A4AD33B7BD18}" sibTransId="{6F06F6D2-1B1A-46A9-B083-A8AE5C863B66}"/>
    <dgm:cxn modelId="{59EC0022-FF08-4266-8159-59C7544E2034}" srcId="{45486690-9D02-479A-9B4C-6389A40CA64B}" destId="{36ACDB01-6069-4821-B445-5178E36A744C}" srcOrd="2" destOrd="0" parTransId="{ADE34E54-A5C0-46CC-9CB7-6893FF93883A}" sibTransId="{18D28D50-5315-48CA-9A1D-C3AFA3ECB55B}"/>
    <dgm:cxn modelId="{9987BD80-38B3-4B53-84B1-C74616D1B5EB}" type="presOf" srcId="{C69C482A-BCFB-45FC-8F60-BE6529133E4E}" destId="{BE7BDD1C-F46C-49BC-A70D-B1C3E0AF017F}" srcOrd="0" destOrd="0" presId="urn:microsoft.com/office/officeart/2005/8/layout/radial3"/>
    <dgm:cxn modelId="{64756D85-8959-4E68-9EED-AF90A3D02932}" type="presOf" srcId="{6CD4BF35-678F-447F-A2A5-14F1160F3F1D}" destId="{FDCA7003-C22A-40D1-A1BB-2ECC6CD06A88}" srcOrd="0" destOrd="0" presId="urn:microsoft.com/office/officeart/2005/8/layout/radial3"/>
    <dgm:cxn modelId="{DAAB7115-4056-4CD9-BDF7-1A6E6CBB26E8}" srcId="{45486690-9D02-479A-9B4C-6389A40CA64B}" destId="{124F83AB-F7D3-4B4E-B573-A131DAA6E434}" srcOrd="1" destOrd="0" parTransId="{64109EF6-FAC2-43B9-87BA-F3FD5C487FAB}" sibTransId="{F6691DA2-1EDF-4A9C-8221-B5CA6BF4CD2D}"/>
    <dgm:cxn modelId="{97D88AC5-9D1F-4FAE-89ED-9586EBD92409}" type="presOf" srcId="{124F83AB-F7D3-4B4E-B573-A131DAA6E434}" destId="{C5E95675-642F-4695-A8B9-49C88DAFA38A}" srcOrd="0" destOrd="0" presId="urn:microsoft.com/office/officeart/2005/8/layout/radial3"/>
    <dgm:cxn modelId="{1D12F39A-27DB-4613-B912-C5774B9EA101}" type="presOf" srcId="{45486690-9D02-479A-9B4C-6389A40CA64B}" destId="{C7094CA5-0AB2-44BB-8B5A-052710E22B74}" srcOrd="0" destOrd="0" presId="urn:microsoft.com/office/officeart/2005/8/layout/radial3"/>
    <dgm:cxn modelId="{A61611F7-E5D3-456D-8825-9EDCA37B9011}" type="presOf" srcId="{36ACDB01-6069-4821-B445-5178E36A744C}" destId="{3097774D-AD84-44CB-BB7A-E5CB4DE2780E}" srcOrd="0" destOrd="0" presId="urn:microsoft.com/office/officeart/2005/8/layout/radial3"/>
    <dgm:cxn modelId="{3365F82A-FDCF-4579-9401-31AEF1E596FC}" type="presOf" srcId="{358549AD-D0E9-4B2C-9437-46CCD44A8693}" destId="{62FE804B-AF50-4E7A-AA58-B02DD97D8574}" srcOrd="0" destOrd="0" presId="urn:microsoft.com/office/officeart/2005/8/layout/radial3"/>
    <dgm:cxn modelId="{3B83EC1D-6120-4904-AA69-D47B8E6AAF3B}" srcId="{45486690-9D02-479A-9B4C-6389A40CA64B}" destId="{6026858C-2745-4CCA-BD95-A0B77965655A}" srcOrd="6" destOrd="0" parTransId="{935738DA-DFAA-485B-A4D4-E092C9C758A7}" sibTransId="{032BD64C-9D9A-4A5A-A30E-E1AA05940844}"/>
    <dgm:cxn modelId="{10E6391E-EF76-46C0-930A-7CFD4958EF89}" type="presOf" srcId="{F8D79369-51BB-4839-89B3-3656DB36A474}" destId="{96534B40-4859-451F-AF1B-0390093F91E5}" srcOrd="0" destOrd="0" presId="urn:microsoft.com/office/officeart/2005/8/layout/radial3"/>
    <dgm:cxn modelId="{6ECAC15A-FCA5-4B43-B9DE-EB1C9E3B57BF}" srcId="{13487EF2-05E5-4F2A-91C9-B28554ED0814}" destId="{45486690-9D02-479A-9B4C-6389A40CA64B}" srcOrd="0" destOrd="0" parTransId="{8275F991-3D00-4D9F-8F73-02B7FC258427}" sibTransId="{EEABD7C1-B48C-49E0-BE6B-4B7589E1030E}"/>
    <dgm:cxn modelId="{A545105F-6C46-4413-850E-AE55FB7B6894}" srcId="{45486690-9D02-479A-9B4C-6389A40CA64B}" destId="{358549AD-D0E9-4B2C-9437-46CCD44A8693}" srcOrd="3" destOrd="0" parTransId="{B3B16FAD-1DDA-480C-A133-941BAC223D8E}" sibTransId="{FB3B8817-50D4-45F1-8B0E-5642BCE98E67}"/>
    <dgm:cxn modelId="{5F259EF8-F725-4066-968A-91959104905F}" type="presOf" srcId="{6026858C-2745-4CCA-BD95-A0B77965655A}" destId="{883D17DD-F1FB-4194-B3EF-68017E26CA59}" srcOrd="0" destOrd="0" presId="urn:microsoft.com/office/officeart/2005/8/layout/radial3"/>
    <dgm:cxn modelId="{D08DF8DC-8449-403D-92EF-BA1FBC19BF10}" srcId="{45486690-9D02-479A-9B4C-6389A40CA64B}" destId="{F8D79369-51BB-4839-89B3-3656DB36A474}" srcOrd="5" destOrd="0" parTransId="{5B896235-EEB7-4DB0-8DC1-CD05BB22BB9B}" sibTransId="{4F4DA0A7-05E7-45DC-81A2-E9C79729300C}"/>
    <dgm:cxn modelId="{90BD41A2-F928-4E69-9116-071C258A1859}" srcId="{45486690-9D02-479A-9B4C-6389A40CA64B}" destId="{C69C482A-BCFB-45FC-8F60-BE6529133E4E}" srcOrd="4" destOrd="0" parTransId="{56625EC6-710D-435D-A76A-42396FAFF0E1}" sibTransId="{985678D8-6643-4A40-B8EC-ADA6B61C9EB0}"/>
    <dgm:cxn modelId="{54FD28CE-9951-4938-B285-21C7D108688E}" type="presParOf" srcId="{9125B3F2-BDC0-4E06-B999-902E6E65FB2C}" destId="{621F7FE8-FB25-4F1A-93BE-EE4D96C5CC10}" srcOrd="0" destOrd="0" presId="urn:microsoft.com/office/officeart/2005/8/layout/radial3"/>
    <dgm:cxn modelId="{22E0DB68-C7FF-4763-9748-5AF7B6243AB5}" type="presParOf" srcId="{621F7FE8-FB25-4F1A-93BE-EE4D96C5CC10}" destId="{C7094CA5-0AB2-44BB-8B5A-052710E22B74}" srcOrd="0" destOrd="0" presId="urn:microsoft.com/office/officeart/2005/8/layout/radial3"/>
    <dgm:cxn modelId="{62B26B15-DAF4-4BAB-9E98-8E1A59D13E73}" type="presParOf" srcId="{621F7FE8-FB25-4F1A-93BE-EE4D96C5CC10}" destId="{FDCA7003-C22A-40D1-A1BB-2ECC6CD06A88}" srcOrd="1" destOrd="0" presId="urn:microsoft.com/office/officeart/2005/8/layout/radial3"/>
    <dgm:cxn modelId="{3DCC4FCD-E96D-4AB0-ACF3-3C6F243A550C}" type="presParOf" srcId="{621F7FE8-FB25-4F1A-93BE-EE4D96C5CC10}" destId="{C5E95675-642F-4695-A8B9-49C88DAFA38A}" srcOrd="2" destOrd="0" presId="urn:microsoft.com/office/officeart/2005/8/layout/radial3"/>
    <dgm:cxn modelId="{2BF8708C-C53B-4D4A-80F2-293DD16D37AD}" type="presParOf" srcId="{621F7FE8-FB25-4F1A-93BE-EE4D96C5CC10}" destId="{3097774D-AD84-44CB-BB7A-E5CB4DE2780E}" srcOrd="3" destOrd="0" presId="urn:microsoft.com/office/officeart/2005/8/layout/radial3"/>
    <dgm:cxn modelId="{729DD7D2-04FD-4114-8F25-5248A7D71036}" type="presParOf" srcId="{621F7FE8-FB25-4F1A-93BE-EE4D96C5CC10}" destId="{62FE804B-AF50-4E7A-AA58-B02DD97D8574}" srcOrd="4" destOrd="0" presId="urn:microsoft.com/office/officeart/2005/8/layout/radial3"/>
    <dgm:cxn modelId="{C2AA2153-1ED7-4E19-B796-78410A573F6D}" type="presParOf" srcId="{621F7FE8-FB25-4F1A-93BE-EE4D96C5CC10}" destId="{BE7BDD1C-F46C-49BC-A70D-B1C3E0AF017F}" srcOrd="5" destOrd="0" presId="urn:microsoft.com/office/officeart/2005/8/layout/radial3"/>
    <dgm:cxn modelId="{BF76EC62-C261-496C-AD17-412ECD9477F8}" type="presParOf" srcId="{621F7FE8-FB25-4F1A-93BE-EE4D96C5CC10}" destId="{96534B40-4859-451F-AF1B-0390093F91E5}" srcOrd="6" destOrd="0" presId="urn:microsoft.com/office/officeart/2005/8/layout/radial3"/>
    <dgm:cxn modelId="{AF3F661D-A318-49B5-8C99-57565352CCCD}" type="presParOf" srcId="{621F7FE8-FB25-4F1A-93BE-EE4D96C5CC10}" destId="{883D17DD-F1FB-4194-B3EF-68017E26CA59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094CA5-0AB2-44BB-8B5A-052710E22B74}">
      <dsp:nvSpPr>
        <dsp:cNvPr id="0" name=""/>
        <dsp:cNvSpPr/>
      </dsp:nvSpPr>
      <dsp:spPr>
        <a:xfrm>
          <a:off x="1892463" y="959043"/>
          <a:ext cx="2293937" cy="229393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Core Culture</a:t>
          </a:r>
          <a:endParaRPr lang="th-TH" sz="3200" b="1" kern="1200" dirty="0"/>
        </a:p>
      </dsp:txBody>
      <dsp:txXfrm>
        <a:off x="1892463" y="959043"/>
        <a:ext cx="2293937" cy="2293937"/>
      </dsp:txXfrm>
    </dsp:sp>
    <dsp:sp modelId="{FDCA7003-C22A-40D1-A1BB-2ECC6CD06A88}">
      <dsp:nvSpPr>
        <dsp:cNvPr id="0" name=""/>
        <dsp:cNvSpPr/>
      </dsp:nvSpPr>
      <dsp:spPr>
        <a:xfrm>
          <a:off x="2465947" y="37803"/>
          <a:ext cx="1146968" cy="114696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200" b="1" i="0" u="none" strike="noStrike" kern="1200" cap="none" normalizeH="0" baseline="0" dirty="0" smtClean="0">
              <a:ln/>
              <a:effectLst/>
              <a:latin typeface="Arial" pitchFamily="34" charset="0"/>
              <a:ea typeface="Calibri" pitchFamily="34" charset="0"/>
              <a:cs typeface="Angsana New" pitchFamily="18" charset="-34"/>
            </a:rPr>
            <a:t>Nationality</a:t>
          </a:r>
          <a:endParaRPr lang="th-TH" sz="1200" b="1" kern="1200" dirty="0"/>
        </a:p>
      </dsp:txBody>
      <dsp:txXfrm>
        <a:off x="2465947" y="37803"/>
        <a:ext cx="1146968" cy="1146968"/>
      </dsp:txXfrm>
    </dsp:sp>
    <dsp:sp modelId="{C5E95675-642F-4695-A8B9-49C88DAFA38A}">
      <dsp:nvSpPr>
        <dsp:cNvPr id="0" name=""/>
        <dsp:cNvSpPr/>
      </dsp:nvSpPr>
      <dsp:spPr>
        <a:xfrm>
          <a:off x="3634569" y="600582"/>
          <a:ext cx="1146968" cy="114696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200" b="1" i="0" u="none" strike="noStrike" kern="1200" cap="none" normalizeH="0" baseline="0" dirty="0" smtClean="0">
              <a:ln/>
              <a:effectLst/>
              <a:latin typeface="Arial" pitchFamily="34" charset="0"/>
              <a:ea typeface="Calibri" pitchFamily="34" charset="0"/>
              <a:cs typeface="Angsana New" pitchFamily="18" charset="-34"/>
            </a:rPr>
            <a:t>Religion</a:t>
          </a:r>
          <a:endParaRPr lang="th-TH" sz="1200" b="1" kern="1200" dirty="0"/>
        </a:p>
      </dsp:txBody>
      <dsp:txXfrm>
        <a:off x="3634569" y="600582"/>
        <a:ext cx="1146968" cy="1146968"/>
      </dsp:txXfrm>
    </dsp:sp>
    <dsp:sp modelId="{3097774D-AD84-44CB-BB7A-E5CB4DE2780E}">
      <dsp:nvSpPr>
        <dsp:cNvPr id="0" name=""/>
        <dsp:cNvSpPr/>
      </dsp:nvSpPr>
      <dsp:spPr>
        <a:xfrm>
          <a:off x="3906060" y="1805406"/>
          <a:ext cx="1181240" cy="126642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100" b="1" i="0" u="none" strike="noStrike" kern="1200" cap="none" normalizeH="0" baseline="0" dirty="0" smtClean="0">
              <a:ln/>
              <a:effectLst/>
              <a:latin typeface="Arial" pitchFamily="34" charset="0"/>
              <a:ea typeface="Calibri" pitchFamily="34" charset="0"/>
              <a:cs typeface="Angsana New" pitchFamily="18" charset="-34"/>
            </a:rPr>
            <a:t>Geographic region</a:t>
          </a:r>
          <a:endParaRPr lang="th-TH" sz="1100" b="1" kern="1200" dirty="0"/>
        </a:p>
      </dsp:txBody>
      <dsp:txXfrm>
        <a:off x="3906060" y="1805406"/>
        <a:ext cx="1181240" cy="1266425"/>
      </dsp:txXfrm>
    </dsp:sp>
    <dsp:sp modelId="{62FE804B-AF50-4E7A-AA58-B02DD97D8574}">
      <dsp:nvSpPr>
        <dsp:cNvPr id="0" name=""/>
        <dsp:cNvSpPr/>
      </dsp:nvSpPr>
      <dsp:spPr>
        <a:xfrm>
          <a:off x="3114484" y="2879227"/>
          <a:ext cx="1146968" cy="114696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Age</a:t>
          </a:r>
        </a:p>
      </dsp:txBody>
      <dsp:txXfrm>
        <a:off x="3114484" y="2879227"/>
        <a:ext cx="1146968" cy="1146968"/>
      </dsp:txXfrm>
    </dsp:sp>
    <dsp:sp modelId="{BE7BDD1C-F46C-49BC-A70D-B1C3E0AF017F}">
      <dsp:nvSpPr>
        <dsp:cNvPr id="0" name=""/>
        <dsp:cNvSpPr/>
      </dsp:nvSpPr>
      <dsp:spPr>
        <a:xfrm>
          <a:off x="1817411" y="2879227"/>
          <a:ext cx="1146968" cy="114696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Gender</a:t>
          </a:r>
          <a:endParaRPr lang="th-TH" sz="2400" b="1" kern="1200" dirty="0"/>
        </a:p>
      </dsp:txBody>
      <dsp:txXfrm>
        <a:off x="1817411" y="2879227"/>
        <a:ext cx="1146968" cy="1146968"/>
      </dsp:txXfrm>
    </dsp:sp>
    <dsp:sp modelId="{96534B40-4859-451F-AF1B-0390093F91E5}">
      <dsp:nvSpPr>
        <dsp:cNvPr id="0" name=""/>
        <dsp:cNvSpPr/>
      </dsp:nvSpPr>
      <dsp:spPr>
        <a:xfrm>
          <a:off x="1008699" y="1865135"/>
          <a:ext cx="1146968" cy="114696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Occupation</a:t>
          </a:r>
          <a:endParaRPr lang="th-TH" sz="1800" b="1" kern="1200" dirty="0"/>
        </a:p>
      </dsp:txBody>
      <dsp:txXfrm>
        <a:off x="1008699" y="1865135"/>
        <a:ext cx="1146968" cy="1146968"/>
      </dsp:txXfrm>
    </dsp:sp>
    <dsp:sp modelId="{883D17DD-F1FB-4194-B3EF-68017E26CA59}">
      <dsp:nvSpPr>
        <dsp:cNvPr id="0" name=""/>
        <dsp:cNvSpPr/>
      </dsp:nvSpPr>
      <dsp:spPr>
        <a:xfrm>
          <a:off x="1297325" y="600582"/>
          <a:ext cx="1146968" cy="114696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Social Class</a:t>
          </a:r>
          <a:endParaRPr lang="th-TH" sz="2300" b="1" kern="1200" dirty="0"/>
        </a:p>
      </dsp:txBody>
      <dsp:txXfrm>
        <a:off x="1297325" y="600582"/>
        <a:ext cx="1146968" cy="1146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24/01/56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11: Subculture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1601822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Subculture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Social Class Subcultures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Occupational Subcultures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Nationality Groups/Ethnic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Religious Subcultures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Geographic and Regional Subcultures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Gender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187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Age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วัฒนธรรมย่อยทางอายุ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1643042" y="4005274"/>
            <a:ext cx="2786082" cy="1066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Generation X </a:t>
            </a:r>
          </a:p>
          <a:p>
            <a:pPr marL="342900" marR="0" lvl="0" indent="-34290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500562" y="4005274"/>
            <a:ext cx="2768600" cy="10525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en-US" sz="3200" b="1" dirty="0"/>
              <a:t>Generation Y</a:t>
            </a:r>
          </a:p>
          <a:p>
            <a:pPr algn="ctr" eaLnBrk="0" hangingPunct="0"/>
            <a:r>
              <a:rPr lang="en-US" sz="3200" b="1" dirty="0"/>
              <a:t>Market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500562" y="2862266"/>
            <a:ext cx="2768600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en-US" sz="3600" b="1" dirty="0"/>
              <a:t>Seniors</a:t>
            </a:r>
          </a:p>
          <a:p>
            <a:pPr algn="ctr" eaLnBrk="0" hangingPunct="0"/>
            <a:r>
              <a:rPr lang="en-US" sz="3600" b="1" dirty="0"/>
              <a:t>Market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643042" y="2862266"/>
            <a:ext cx="2768600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en-US" sz="3200" b="1" dirty="0"/>
              <a:t>Baby Boomer </a:t>
            </a:r>
            <a:endParaRPr lang="en-US" sz="3200" b="1" dirty="0" smtClean="0"/>
          </a:p>
          <a:p>
            <a:pPr algn="ctr" eaLnBrk="0" hangingPunct="0"/>
            <a:r>
              <a:rPr lang="en-US" sz="3200" b="1" dirty="0" smtClean="0"/>
              <a:t>Market</a:t>
            </a:r>
            <a:endParaRPr lang="en-US" sz="3200" b="1" dirty="0"/>
          </a:p>
        </p:txBody>
      </p:sp>
      <p:sp>
        <p:nvSpPr>
          <p:cNvPr id="18" name="Rectangle 17"/>
          <p:cNvSpPr/>
          <p:nvPr/>
        </p:nvSpPr>
        <p:spPr>
          <a:xfrm>
            <a:off x="2857488" y="2071678"/>
            <a:ext cx="3230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dirty="0" smtClean="0"/>
              <a:t>Major Age Subcultures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71538" y="2571744"/>
          <a:ext cx="771530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226"/>
                <a:gridCol w="1052087"/>
                <a:gridCol w="2254843"/>
                <a:gridCol w="328614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Gen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อายุ (ปี)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จำนวน (คน)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สัดส่วนต่อประชากรทั้งประเทศ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Gen-B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40-60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16</a:t>
                      </a:r>
                      <a:r>
                        <a:rPr lang="th-TH" sz="2400" b="1" baseline="0" dirty="0" smtClean="0"/>
                        <a:t> ล้านคน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26</a:t>
                      </a:r>
                      <a:r>
                        <a:rPr lang="en-US" sz="2400" b="1" dirty="0" smtClean="0"/>
                        <a:t>%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Gen-X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35-39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5 ล้านคน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9%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Gen-Y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25-33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11</a:t>
                      </a:r>
                      <a:r>
                        <a:rPr lang="th-TH" sz="2400" b="1" baseline="0" dirty="0" smtClean="0"/>
                        <a:t> ล้านคน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18%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Gen-M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15-24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10 ล้านคน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17%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094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Age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วัฒนธรรมย่อยทางอายุ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6951" y="2048524"/>
            <a:ext cx="3156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Baby Boomer (Generation B)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61504" y="2613250"/>
            <a:ext cx="32832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เกิดระหว่าง พ.ศ. 2489-2507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มีความมั่นคงทางการเงิน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ให้รางวัลกับตัวเอง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643438" y="2928934"/>
            <a:ext cx="571504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/>
          <p:cNvSpPr txBox="1"/>
          <p:nvPr/>
        </p:nvSpPr>
        <p:spPr>
          <a:xfrm>
            <a:off x="5643570" y="3262970"/>
            <a:ext cx="2305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สินค้าที่ทำให้ตนดูดี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88" y="1928802"/>
            <a:ext cx="81438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Gen-B</a:t>
            </a:r>
            <a:r>
              <a:rPr lang="en-US" sz="2800" dirty="0" smtClean="0"/>
              <a:t> </a:t>
            </a:r>
            <a:r>
              <a:rPr lang="th-TH" sz="2800" dirty="0" smtClean="0"/>
              <a:t>หมายถึงกลุ่ม </a:t>
            </a:r>
            <a:r>
              <a:rPr lang="en-US" sz="2800" dirty="0" smtClean="0"/>
              <a:t>Generation Boomer </a:t>
            </a:r>
            <a:r>
              <a:rPr lang="th-TH" sz="2800" dirty="0" smtClean="0"/>
              <a:t>หรือ </a:t>
            </a:r>
            <a:r>
              <a:rPr lang="en-US" sz="2800" dirty="0" smtClean="0"/>
              <a:t>Baby Boomer Generation </a:t>
            </a:r>
            <a:r>
              <a:rPr lang="th-TH" sz="2800" dirty="0" smtClean="0"/>
              <a:t>ซึ่งมีอายุปัจจุบันในช่วง 40-63 ปี เป็นผู้บริโภคที่เกิดภายหลังสงครามโลกครั้งที่สอง หรือมีชีวิตในวัยเด็กเล็กขณะเกิดสงครามโลกครั้งที่สอง ประเมินกันว่าในอเมริกามีจำนวนเด็กที่เกิดในช่วงระยะเวลาดังกล่าวสูงถึง 78 ล้านคน </a:t>
            </a:r>
          </a:p>
          <a:p>
            <a:r>
              <a:rPr lang="en-US" sz="2800" dirty="0" smtClean="0"/>
              <a:t>	</a:t>
            </a:r>
            <a:r>
              <a:rPr lang="th-TH" sz="2800" dirty="0" smtClean="0"/>
              <a:t>ผู้บริโภคกลุ่มนี้ได้ชื่อว่าเป็น </a:t>
            </a:r>
            <a:r>
              <a:rPr lang="en-US" sz="2800" dirty="0" smtClean="0"/>
              <a:t>Boomer </a:t>
            </a:r>
            <a:r>
              <a:rPr lang="th-TH" sz="2800" dirty="0" smtClean="0"/>
              <a:t>เพราะถือกำเนิดขึ้นพร้อมๆ กันในปริมาณมากภายหลังสงครามสงบแล้ว ปัจจุบัน </a:t>
            </a:r>
            <a:r>
              <a:rPr lang="th-TH" sz="2800" b="1" dirty="0" smtClean="0">
                <a:solidFill>
                  <a:srgbClr val="FF0000"/>
                </a:solidFill>
              </a:rPr>
              <a:t>นักการตลาดในหลายๆ ประเทศพุ่งเป้าเน้นทำการตลาดกับกลุ่ม </a:t>
            </a:r>
            <a:r>
              <a:rPr lang="en-US" sz="2800" b="1" dirty="0" smtClean="0">
                <a:solidFill>
                  <a:srgbClr val="FF0000"/>
                </a:solidFill>
              </a:rPr>
              <a:t>Gen-B </a:t>
            </a:r>
            <a:r>
              <a:rPr lang="th-TH" sz="2800" b="1" dirty="0" smtClean="0">
                <a:solidFill>
                  <a:srgbClr val="FF0000"/>
                </a:solidFill>
              </a:rPr>
              <a:t>เนื่องจากเป็นกลุ่มผู้บริโภคที่มีขนาดใหญ่, มีกำลังซื้อ มีศักยภาพในการบริโภคสินค้า </a:t>
            </a:r>
            <a:endParaRPr lang="th-TH" sz="2800" b="1" dirty="0">
              <a:solidFill>
                <a:srgbClr val="FF0000"/>
              </a:solidFill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928802"/>
            <a:ext cx="82867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Gen-B </a:t>
            </a:r>
            <a:r>
              <a:rPr lang="th-TH" sz="2800" b="1" dirty="0" smtClean="0">
                <a:solidFill>
                  <a:srgbClr val="FF0000"/>
                </a:solidFill>
              </a:rPr>
              <a:t>เป็นผู้บริโภคที่มีทัศนคติที่ดีต่อการซื้อจับจ่ายใช้สอยสินค้าเพื่อตัวเอง และบุคคลใกล้ชิด </a:t>
            </a:r>
            <a:r>
              <a:rPr lang="th-TH" sz="2800" dirty="0" smtClean="0"/>
              <a:t>ผู้บริโภคกลุ่มนี้หากกำลังทำงานอยู่ก็กำลังสะสมเงินเพื่อใช้ชีวิตในบั้นปลายอย่างมีความสุข สามารถเดินทางท่องเที่ยวได้ตามใจปรารถนา หากเลิกทำงานแล้ว ก็เป็นผู้บริโภคที่</a:t>
            </a:r>
            <a:r>
              <a:rPr lang="th-TH" sz="2800" b="1" dirty="0" smtClean="0">
                <a:solidFill>
                  <a:srgbClr val="FF0000"/>
                </a:solidFill>
              </a:rPr>
              <a:t>พร้อมจะซื้อสินค้าตามความต้องการของตน </a:t>
            </a:r>
          </a:p>
          <a:p>
            <a:r>
              <a:rPr lang="en-US" sz="2800" dirty="0" smtClean="0"/>
              <a:t>	</a:t>
            </a:r>
            <a:r>
              <a:rPr lang="th-TH" sz="2800" dirty="0" smtClean="0"/>
              <a:t>อย่างไรก็ตาม  คนรุ่นนี้จึงเป็นคนที่รู้คุณค่าของเงิน บ้างาน มุมานะเพื่อสร้างฐานะให้กับครอบครัว แต่งงานตั้งแต่อายุยังน้อยมีลูกเร็ว มักนิยมรับราชการ  เพราะเชื่อว่าเป็นอาชีพที่มีเกียรติและศักดิ์ศรี </a:t>
            </a:r>
          </a:p>
          <a:p>
            <a:r>
              <a:rPr lang="th-TH" sz="2800" dirty="0" smtClean="0"/>
              <a:t>	</a:t>
            </a:r>
            <a:r>
              <a:rPr lang="th-TH" sz="2800" b="1" dirty="0" smtClean="0">
                <a:solidFill>
                  <a:srgbClr val="FF0000"/>
                </a:solidFill>
              </a:rPr>
              <a:t>แบรนด์ที่คนกลุ่มนี้คุ้นเคย  ก็จะเป็นแบรนด์ดั้งเดิมอย่าง ธนาคารออมสิน,ธนาคารกรุงไทย,  ตู้เย็นยีอี,  จักรซิงเกอร์, รถโฟล์กเต่า,  นมตราหมี,  เบียร์สิงห์ หรือผงซักฟอกแฟ๊บ เป็นต้น</a:t>
            </a:r>
            <a:endParaRPr lang="th-TH" sz="2800" b="1" dirty="0">
              <a:solidFill>
                <a:srgbClr val="FF0000"/>
              </a:solidFill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094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Age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วัฒนธรรมย่อยทางอายุ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6951" y="2048524"/>
            <a:ext cx="2430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Gen X (Generation X)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613250"/>
            <a:ext cx="4265911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เกิดหลัง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Baby Boomer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มีอายุอยู่ในช่วง 30-45 ปี 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นับถือความสำเร็จ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ต้องการการยอมรับ 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ต้องการรางวัลตอบแทน 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ต้องการการเอาอกเอาใจเป็นพิเศษ 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ให้ความสำคัญกับครอบครัว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214942" y="3786190"/>
            <a:ext cx="571504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/>
          <p:cNvSpPr txBox="1"/>
          <p:nvPr/>
        </p:nvSpPr>
        <p:spPr>
          <a:xfrm>
            <a:off x="5973459" y="3286124"/>
            <a:ext cx="295625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กำลังซื้อสูง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ตัดสินใจเร็ว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สินค้าคุณภาพ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สัญลักษณ์แห่งความสำเร็จ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การบริการที่ดี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000240"/>
            <a:ext cx="82867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Gen-X</a:t>
            </a:r>
            <a:r>
              <a:rPr lang="en-US" sz="2800" dirty="0" smtClean="0"/>
              <a:t> </a:t>
            </a:r>
            <a:r>
              <a:rPr lang="th-TH" sz="2800" dirty="0" smtClean="0"/>
              <a:t>หมายถึง </a:t>
            </a:r>
            <a:r>
              <a:rPr lang="en-US" sz="2800" dirty="0" smtClean="0"/>
              <a:t>Generation X </a:t>
            </a:r>
            <a:r>
              <a:rPr lang="th-TH" sz="2800" dirty="0" smtClean="0"/>
              <a:t>หรือ </a:t>
            </a:r>
            <a:r>
              <a:rPr lang="en-US" sz="2800" dirty="0" smtClean="0"/>
              <a:t>X Generation </a:t>
            </a:r>
            <a:r>
              <a:rPr lang="th-TH" sz="2800" dirty="0" smtClean="0"/>
              <a:t>ซึ่งมีอายุปัจจุบันในช่วง 34-39 ปี บางตำราอาจจะกำหนดช่วงอายุของ </a:t>
            </a:r>
            <a:r>
              <a:rPr lang="en-US" sz="2800" dirty="0" smtClean="0"/>
              <a:t>Gen-X </a:t>
            </a:r>
            <a:r>
              <a:rPr lang="th-TH" sz="2800" dirty="0" smtClean="0"/>
              <a:t>ไว้ต่ำถึงผู้ที่มีอายุ 26 ปี  </a:t>
            </a:r>
            <a:endParaRPr lang="en-US" sz="2800" dirty="0" smtClean="0"/>
          </a:p>
          <a:p>
            <a:r>
              <a:rPr lang="en-US" sz="2800" dirty="0" smtClean="0"/>
              <a:t>	</a:t>
            </a:r>
            <a:r>
              <a:rPr lang="th-TH" sz="2800" dirty="0" smtClean="0"/>
              <a:t>ในประเทศไทยเองก็เคยแบ่งกลุ่ม </a:t>
            </a:r>
            <a:r>
              <a:rPr lang="en-US" sz="2800" dirty="0" smtClean="0"/>
              <a:t>Generation X  </a:t>
            </a:r>
            <a:r>
              <a:rPr lang="th-TH" sz="2800" dirty="0" smtClean="0"/>
              <a:t>ออกมาเป็นกลุ่มย่อย แล้วเรียกว่า </a:t>
            </a:r>
            <a:r>
              <a:rPr lang="en-US" sz="2800" dirty="0" smtClean="0"/>
              <a:t>Yuppies </a:t>
            </a:r>
            <a:r>
              <a:rPr lang="th-TH" sz="2800" dirty="0" smtClean="0"/>
              <a:t>ซึ่งเป็นกลุ่ม</a:t>
            </a:r>
            <a:r>
              <a:rPr lang="th-TH" sz="2800" b="1" dirty="0" smtClean="0">
                <a:solidFill>
                  <a:srgbClr val="FF0000"/>
                </a:solidFill>
              </a:rPr>
              <a:t>คนหนุ่มสาวสมัยนั้นที่มีรายได้สูง มีกำลังซื้อสินค้าแบรนด์เนมดัง ๆ เป็นห่วงเป็นใยในเรื่องของภาพลักษณ์  กล้าที่จะใช้จ่ายฟุ่มเฟือย  หลายคนนิยมใช้บัตรเครดิต  ใช้นาฬิกาโรเล็กซ์  แว่นเรย์แบน  รถบีเอ็มดับบิว  เครื่องใช้ไฟฟ้าโซนี่  หรือกระทั่งดื่ม </a:t>
            </a:r>
            <a:r>
              <a:rPr lang="en-US" sz="2800" b="1" dirty="0" smtClean="0">
                <a:solidFill>
                  <a:srgbClr val="FF0000"/>
                </a:solidFill>
              </a:rPr>
              <a:t>Johnnie Walker Black Label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000240"/>
            <a:ext cx="828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Gen-X </a:t>
            </a:r>
            <a:r>
              <a:rPr lang="th-TH" sz="2400" dirty="0" smtClean="0"/>
              <a:t>เป็นกลุ่มผู้บริโภคที่อาจจะเป็นลูกหรือหลานของ </a:t>
            </a:r>
            <a:r>
              <a:rPr lang="en-US" sz="2400" b="1" dirty="0" smtClean="0">
                <a:solidFill>
                  <a:srgbClr val="FF0000"/>
                </a:solidFill>
              </a:rPr>
              <a:t>Gen-B </a:t>
            </a:r>
            <a:r>
              <a:rPr lang="th-TH" sz="2400" b="1" dirty="0" smtClean="0">
                <a:solidFill>
                  <a:srgbClr val="FF0000"/>
                </a:solidFill>
              </a:rPr>
              <a:t>เป็นผู้ที่เกิดมาพร้อมๆ กับความสับสนในชีวิต หลายๆ คนที่เป็น </a:t>
            </a:r>
            <a:r>
              <a:rPr lang="en-US" sz="2400" b="1" dirty="0" smtClean="0">
                <a:solidFill>
                  <a:srgbClr val="FF0000"/>
                </a:solidFill>
              </a:rPr>
              <a:t>Gen-X </a:t>
            </a:r>
            <a:r>
              <a:rPr lang="th-TH" sz="2400" b="1" dirty="0" smtClean="0">
                <a:solidFill>
                  <a:srgbClr val="FF0000"/>
                </a:solidFill>
              </a:rPr>
              <a:t>เคยผ่านชีวิตวัยบุปผาชน เคยมีอิสระในการดำรงชีวิต </a:t>
            </a:r>
            <a:r>
              <a:rPr lang="th-TH" sz="2400" dirty="0" smtClean="0"/>
              <a:t>แต่เมื่อวันเวลาผ่านไปก็เริ่มทำงานอย่างจริงจัง แต่มีอิสระ เนื่องจากสภาพโดยรวมของเศรษฐกิจดีกว่าสมัยที่ </a:t>
            </a:r>
            <a:r>
              <a:rPr lang="en-US" sz="2400" dirty="0" smtClean="0"/>
              <a:t>Gen-B </a:t>
            </a:r>
            <a:r>
              <a:rPr lang="th-TH" sz="2400" dirty="0" smtClean="0"/>
              <a:t>อยู่ในวัยทำงาน จึงทำให้ </a:t>
            </a:r>
            <a:r>
              <a:rPr lang="en-US" sz="2400" dirty="0" smtClean="0"/>
              <a:t>Gen-X </a:t>
            </a:r>
            <a:r>
              <a:rPr lang="th-TH" sz="2400" dirty="0" smtClean="0"/>
              <a:t>สามารถเลือกงานได้มากกว่า สามารถตั้งเงื่อนไขให้แก่ที่ทำงานได้ว่าตนเองต้องการทำงานแบบไหน เมื่อไร และอย่างไร </a:t>
            </a:r>
          </a:p>
          <a:p>
            <a:r>
              <a:rPr lang="th-TH" sz="2400" dirty="0" smtClean="0"/>
              <a:t>	สภาพความเป็นอยู่ของ </a:t>
            </a:r>
            <a:r>
              <a:rPr lang="en-US" sz="2400" dirty="0" smtClean="0"/>
              <a:t>Gen-X </a:t>
            </a:r>
            <a:r>
              <a:rPr lang="th-TH" sz="2400" dirty="0" smtClean="0"/>
              <a:t>เมื่อเปรียบกับ </a:t>
            </a:r>
            <a:r>
              <a:rPr lang="en-US" sz="2400" dirty="0" smtClean="0"/>
              <a:t>Gen-B </a:t>
            </a:r>
            <a:r>
              <a:rPr lang="th-TH" sz="2400" dirty="0" smtClean="0"/>
              <a:t>ในขณะที่มีอายุเท่ากันจึงต่างกันมาก </a:t>
            </a:r>
            <a:r>
              <a:rPr lang="en-US" sz="2400" dirty="0" smtClean="0"/>
              <a:t>Gen-B </a:t>
            </a:r>
            <a:r>
              <a:rPr lang="th-TH" sz="2400" dirty="0" smtClean="0"/>
              <a:t>ทำงานในลักษณะดิ้นรน ใช้แรงงาน รายได้น้อย และมักจะทำงานคนเดียว ในขณะที่ </a:t>
            </a:r>
            <a:r>
              <a:rPr lang="en-US" sz="2400" b="1" dirty="0" smtClean="0">
                <a:solidFill>
                  <a:srgbClr val="FF0000"/>
                </a:solidFill>
              </a:rPr>
              <a:t>Gen-X </a:t>
            </a:r>
            <a:r>
              <a:rPr lang="th-TH" sz="2400" b="1" dirty="0" smtClean="0">
                <a:solidFill>
                  <a:srgbClr val="FF0000"/>
                </a:solidFill>
              </a:rPr>
              <a:t>ทำงานในลักษณะใช้ความคิด </a:t>
            </a:r>
            <a:r>
              <a:rPr lang="th-TH" sz="2400" dirty="0" smtClean="0"/>
              <a:t>สมาชิกหลักในครอบครัวทำงานทั้งสองคน รายได้ดีทั้งคู่ ใช้ชีวิตแบบคนทันสมัย และหลายๆ คนเป็นหัวหน้างานของ </a:t>
            </a:r>
            <a:r>
              <a:rPr lang="en-US" sz="2400" dirty="0" smtClean="0"/>
              <a:t>Gen-B </a:t>
            </a:r>
            <a:r>
              <a:rPr lang="th-TH" sz="2400" dirty="0" smtClean="0"/>
              <a:t>ที่อายุมากกว่า ประสบการณ์มากกว่า แต่การศึกษาต่ำกว่า</a:t>
            </a:r>
            <a:endParaRPr lang="th-TH" sz="24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094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Age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วัฒนธรรมย่อยทางอายุ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6951" y="1834210"/>
            <a:ext cx="2430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Gen Y (Generation Y)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2214554"/>
            <a:ext cx="2787943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มีอายุอยู่ในช่วง 25-33 ปี 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เป็นตัวของตัวเองสูง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ความอดทนต่ำ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อยากรู้ อยากเห็น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ท้าทายกฎระเบียบ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ทะเยอทะยานสูง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คุ้นเคยกับเทคโนโลยี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ชอบการเปลี่ยนแปลง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กระตือรือร้น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มองโลกในแง่ดีมาก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มีความคิดริเริ่มสร้างสรรค์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มั่นใจในตนเองสูง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b="1" dirty="0" smtClean="0">
                <a:solidFill>
                  <a:srgbClr val="861E86"/>
                </a:solidFill>
                <a:latin typeface="Angsana New" pitchFamily="18" charset="-34"/>
                <a:cs typeface="Angsana New" pitchFamily="18" charset="-34"/>
              </a:rPr>
              <a:t> ไม่เคารพผู้อาวุโสกว่า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71934" y="3571876"/>
            <a:ext cx="571504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/>
          <p:cNvSpPr txBox="1"/>
          <p:nvPr/>
        </p:nvSpPr>
        <p:spPr>
          <a:xfrm>
            <a:off x="4929190" y="3905912"/>
            <a:ext cx="3589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มีความจงรักภักดีต่อตราสินค้าต่ำ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905081"/>
            <a:ext cx="8286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Gen-Y</a:t>
            </a:r>
            <a:r>
              <a:rPr lang="en-US" sz="2400" dirty="0" smtClean="0"/>
              <a:t> </a:t>
            </a:r>
            <a:r>
              <a:rPr lang="th-TH" sz="2400" dirty="0" smtClean="0"/>
              <a:t>หมายถึง </a:t>
            </a:r>
            <a:r>
              <a:rPr lang="en-US" sz="2400" dirty="0" smtClean="0"/>
              <a:t>Y-Generation </a:t>
            </a:r>
            <a:r>
              <a:rPr lang="th-TH" sz="2400" dirty="0" smtClean="0"/>
              <a:t>หรือ </a:t>
            </a:r>
            <a:r>
              <a:rPr lang="en-US" sz="2400" dirty="0" smtClean="0"/>
              <a:t>Why Generation </a:t>
            </a:r>
            <a:r>
              <a:rPr lang="th-TH" sz="2400" dirty="0" smtClean="0"/>
              <a:t>มีอายุระหว่าง 25-33 ปี เป็นผู้ที่เกิดมาพร้อมกับความสงสัยในความต่างทางความคิดของ </a:t>
            </a:r>
            <a:r>
              <a:rPr lang="en-US" sz="2400" dirty="0" smtClean="0"/>
              <a:t>Gen-B </a:t>
            </a:r>
            <a:r>
              <a:rPr lang="th-TH" sz="2400" dirty="0" smtClean="0"/>
              <a:t>ที่อาจจะเป็นญาติผู้ใหญ่ในครอบครัว และ </a:t>
            </a:r>
            <a:r>
              <a:rPr lang="en-US" sz="2400" dirty="0" smtClean="0"/>
              <a:t>Gen-X </a:t>
            </a:r>
            <a:r>
              <a:rPr lang="th-TH" sz="2400" dirty="0" smtClean="0"/>
              <a:t>ซึ่งอาจจะเป็นผู้ให้กำเนิด ในขณะที่สมาชิก </a:t>
            </a:r>
            <a:r>
              <a:rPr lang="en-US" sz="2400" dirty="0" smtClean="0"/>
              <a:t>Gen-B </a:t>
            </a:r>
            <a:r>
              <a:rPr lang="th-TH" sz="2400" dirty="0" smtClean="0"/>
              <a:t>ในบ้านอาจจะเรียกร้องให้ </a:t>
            </a:r>
            <a:r>
              <a:rPr lang="en-US" sz="2400" dirty="0" smtClean="0"/>
              <a:t>Gen-Y </a:t>
            </a:r>
            <a:r>
              <a:rPr lang="th-TH" sz="2400" dirty="0" smtClean="0"/>
              <a:t>ทำตัวอยู่ในกรอบ แต่สมาชิกที่เป็น </a:t>
            </a:r>
            <a:r>
              <a:rPr lang="en-US" sz="2400" dirty="0" smtClean="0"/>
              <a:t>Gen-X </a:t>
            </a:r>
            <a:r>
              <a:rPr lang="th-TH" sz="2400" dirty="0" smtClean="0"/>
              <a:t>กลับกระตุ้นให้ </a:t>
            </a:r>
            <a:r>
              <a:rPr lang="en-US" sz="2400" b="1" dirty="0" smtClean="0">
                <a:solidFill>
                  <a:srgbClr val="FF0000"/>
                </a:solidFill>
              </a:rPr>
              <a:t>Gen-Y </a:t>
            </a:r>
            <a:r>
              <a:rPr lang="th-TH" sz="2400" b="1" dirty="0" smtClean="0">
                <a:solidFill>
                  <a:srgbClr val="FF0000"/>
                </a:solidFill>
              </a:rPr>
              <a:t>เป็นตัวของตัวเอง </a:t>
            </a:r>
            <a:r>
              <a:rPr lang="th-TH" sz="2400" dirty="0" smtClean="0"/>
              <a:t>และท้าทายสิ่งที่เป็นอยู่เดิม </a:t>
            </a:r>
            <a:r>
              <a:rPr lang="en-US" sz="2400" dirty="0" smtClean="0"/>
              <a:t>Gen-Y </a:t>
            </a:r>
            <a:r>
              <a:rPr lang="th-TH" sz="2400" dirty="0" smtClean="0"/>
              <a:t>จึงมักจะสับสน แต่ก็มีความต้องการที่จะสำเร็จในทุกอย่างที่สนใจอย่างรวดเร็วกว่า </a:t>
            </a:r>
            <a:r>
              <a:rPr lang="en-US" sz="2400" dirty="0" smtClean="0"/>
              <a:t>Gen-B </a:t>
            </a:r>
            <a:r>
              <a:rPr lang="th-TH" sz="2400" dirty="0" smtClean="0"/>
              <a:t>และ </a:t>
            </a:r>
            <a:r>
              <a:rPr lang="en-US" sz="2400" dirty="0" smtClean="0"/>
              <a:t>Gen-X </a:t>
            </a:r>
          </a:p>
          <a:p>
            <a:r>
              <a:rPr lang="th-TH" sz="2400" dirty="0" smtClean="0"/>
              <a:t>	โดยทั่วไปแล้ว </a:t>
            </a:r>
            <a:r>
              <a:rPr lang="en-US" sz="2400" b="1" dirty="0" smtClean="0">
                <a:solidFill>
                  <a:srgbClr val="FF0000"/>
                </a:solidFill>
              </a:rPr>
              <a:t>Gen-Y </a:t>
            </a:r>
            <a:r>
              <a:rPr lang="th-TH" sz="2400" b="1" dirty="0" smtClean="0">
                <a:solidFill>
                  <a:srgbClr val="FF0000"/>
                </a:solidFill>
              </a:rPr>
              <a:t>เป็นผู้บริโภคที่ใจร้อน ต้องการเห็นผลสำเร็จทุกอย่างรวดเร็ว เนื่องจากเชื่อในศักยภาพของตนเอง </a:t>
            </a:r>
            <a:r>
              <a:rPr lang="th-TH" sz="2400" dirty="0" smtClean="0"/>
              <a:t>และเชื่อว่ามีความพร้อมด้านฐานะทางการเงินที่มักจะได้รับการสนับสนุนจาก </a:t>
            </a:r>
            <a:r>
              <a:rPr lang="en-US" sz="2400" dirty="0" smtClean="0"/>
              <a:t>Gen-X </a:t>
            </a:r>
            <a:r>
              <a:rPr lang="th-TH" sz="2400" dirty="0" smtClean="0"/>
              <a:t>ซึ่งมีรายได้ดี </a:t>
            </a:r>
          </a:p>
          <a:p>
            <a:r>
              <a:rPr lang="th-TH" sz="2400" dirty="0" smtClean="0"/>
              <a:t>	</a:t>
            </a:r>
            <a:r>
              <a:rPr lang="th-TH" sz="2400" b="1" dirty="0" smtClean="0">
                <a:solidFill>
                  <a:srgbClr val="FF0000"/>
                </a:solidFill>
              </a:rPr>
              <a:t>คน </a:t>
            </a:r>
            <a:r>
              <a:rPr lang="en-US" sz="2400" b="1" dirty="0" smtClean="0">
                <a:solidFill>
                  <a:srgbClr val="FF0000"/>
                </a:solidFill>
              </a:rPr>
              <a:t>Gen-Y </a:t>
            </a:r>
            <a:r>
              <a:rPr lang="th-TH" sz="2400" b="1" dirty="0" smtClean="0">
                <a:solidFill>
                  <a:srgbClr val="FF0000"/>
                </a:solidFill>
              </a:rPr>
              <a:t>เชื่อว่าการประสบความสำเร็จในชีวิตจะเกิดขึ้นต้องทำงานหนัก</a:t>
            </a:r>
            <a:r>
              <a:rPr lang="th-TH" sz="2400" dirty="0" smtClean="0"/>
              <a:t>  ทำให้มีการแต่งงานช้าลง  ไม่ถึง 30 ไม่แต่ง  ถ้ามีแฟนแล้วแฟนมีอุปสรรคกับงาน  ก็เลิกกับแฟน  เลือกงาน  คนกลุ่มนี้มักเปลี่ยนงานบ่อย  มีการบริหารเงินจากเครื่องมือต่าง ๆ คนกลุ่มนี้จึงมีเครดิตการ์ดมากกว่า 1 ใบ  มีการใช้บริการประเภท </a:t>
            </a:r>
            <a:r>
              <a:rPr lang="en-US" sz="2400" dirty="0" smtClean="0"/>
              <a:t>Personal Credit </a:t>
            </a:r>
            <a:r>
              <a:rPr lang="th-TH" sz="2400" dirty="0" smtClean="0"/>
              <a:t>มากขึ้น</a:t>
            </a:r>
            <a:endParaRPr lang="th-TH" sz="24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324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What is Subculture?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643174" y="2357430"/>
            <a:ext cx="3429024" cy="3429024"/>
          </a:xfrm>
          <a:prstGeom prst="ellipse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3786182" y="2357430"/>
            <a:ext cx="3429024" cy="3429024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/>
          <p:cNvSpPr txBox="1"/>
          <p:nvPr/>
        </p:nvSpPr>
        <p:spPr>
          <a:xfrm>
            <a:off x="6074453" y="3571876"/>
            <a:ext cx="1212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Mon-Thai’s</a:t>
            </a:r>
          </a:p>
          <a:p>
            <a:pPr algn="ctr"/>
            <a:r>
              <a:rPr lang="en-US" sz="2400" b="1" dirty="0" smtClean="0"/>
              <a:t>Subculture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20490" y="3643314"/>
            <a:ext cx="1494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Chinese-Thai’s</a:t>
            </a:r>
          </a:p>
          <a:p>
            <a:pPr algn="ctr"/>
            <a:r>
              <a:rPr lang="en-US" sz="2400" b="1" dirty="0" smtClean="0"/>
              <a:t>Subculture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87079" y="3357562"/>
            <a:ext cx="1199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Thai’s </a:t>
            </a:r>
          </a:p>
          <a:p>
            <a:pPr algn="ctr"/>
            <a:r>
              <a:rPr lang="en-US" sz="3600" b="1" dirty="0" smtClean="0"/>
              <a:t>Culture</a:t>
            </a:r>
            <a:endParaRPr lang="th-TH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3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การวิจัยวัฒนธรรมย่อยทางอายุในประเทศไทย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905081"/>
            <a:ext cx="8286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Gen-M </a:t>
            </a:r>
            <a:r>
              <a:rPr lang="th-TH" sz="2400" dirty="0" smtClean="0"/>
              <a:t>หรือ </a:t>
            </a:r>
            <a:r>
              <a:rPr lang="en-US" sz="2400" dirty="0" smtClean="0"/>
              <a:t>Millennial Generation </a:t>
            </a:r>
            <a:r>
              <a:rPr lang="th-TH" sz="2400" dirty="0" smtClean="0"/>
              <a:t>หมายถึงกลุ่มผู้บริโภครุ่นเยาว์ ซึ่งมีอายุปัจจุบันในช่วง 18-24 ปี บางตำราอาจจะครอบคลุมอายุต่ำกว่า 18 ปี บ้างก็เรียกคนกลุ่มนี้ว่า”เด็กแนว” </a:t>
            </a:r>
          </a:p>
          <a:p>
            <a:r>
              <a:rPr lang="th-TH" sz="2400" b="1" dirty="0" smtClean="0">
                <a:solidFill>
                  <a:srgbClr val="FF0000"/>
                </a:solidFill>
              </a:rPr>
              <a:t>	ผู้บริโภคกลุ่มนี้ เป็นผู้บริโภคที่เกิดมาและได้รับการดูแลเสมือนเป็น ไข่ในหิน (</a:t>
            </a:r>
            <a:r>
              <a:rPr lang="en-US" sz="2400" b="1" dirty="0" smtClean="0">
                <a:solidFill>
                  <a:srgbClr val="FF0000"/>
                </a:solidFill>
              </a:rPr>
              <a:t>The Precious) </a:t>
            </a:r>
            <a:r>
              <a:rPr lang="th-TH" sz="2400" dirty="0" smtClean="0"/>
              <a:t>ผู้ปกครองทุกคนในครอบครัวซึ่งเป็นสมาชิกของกลุ่มอื่นๆ ได้แต่พร่ำสอนและดูแลเพื่อไม่ให้สมาชิกในกลุ่มนี้ต้องตกอยู่อำนาจของสิ่งยั่วยุ และยั่วยวนซึ่งไม่เคยมีมาก่อนในอดีต อาทิ ยาเสพติด รายการทีวีมอมเมา บุหรี่ สุรา รายการบันเทิงยั่วยุอารมณ์ พฤติกรรมก้าวร้าว การติดเชื้อเอดส์ การตั้งครรภํในวัยไม่สมควร เป็นต้น </a:t>
            </a:r>
          </a:p>
          <a:p>
            <a:r>
              <a:rPr lang="th-TH" sz="2400" dirty="0" smtClean="0"/>
              <a:t>	</a:t>
            </a:r>
            <a:r>
              <a:rPr lang="en-US" sz="2400" dirty="0" smtClean="0"/>
              <a:t>Gen-M </a:t>
            </a:r>
            <a:r>
              <a:rPr lang="th-TH" sz="2400" dirty="0" smtClean="0"/>
              <a:t>จัดได้ว่าเป็นผู้บริโภคแห่งความหวัง (</a:t>
            </a:r>
            <a:r>
              <a:rPr lang="en-US" sz="2400" dirty="0" smtClean="0"/>
              <a:t>Generation of Hope) </a:t>
            </a:r>
            <a:r>
              <a:rPr lang="th-TH" sz="2400" dirty="0" smtClean="0"/>
              <a:t>ที่ผู้ใหญ่ในหวังว่าจะมีชีวิตอยู่และแก้ไขความผิดพลาดที่ตนเคยทำในอดีต คนกลุ่มนี้ให้ความสำคัญกับคอมพิวเตอร์  ภาษาอังกฤษ ไม่ชอบเป็นลูกจ้าง </a:t>
            </a:r>
            <a:r>
              <a:rPr lang="th-TH" sz="2400" b="1" dirty="0" smtClean="0">
                <a:solidFill>
                  <a:srgbClr val="FF0000"/>
                </a:solidFill>
              </a:rPr>
              <a:t>มีความต้องการเป็นเจ้าของกิจการขนาดเล็ก  มีความอิสระในตัวเองค่อนข้างสูง  มีแนวทางเป็นของตัวเองชัดเจน  ไม่เหมือนใคร  และไม่อยากให้ใครเหมือน ชอบดู </a:t>
            </a:r>
            <a:r>
              <a:rPr lang="en-US" sz="2400" b="1" dirty="0" smtClean="0">
                <a:solidFill>
                  <a:srgbClr val="FF0000"/>
                </a:solidFill>
              </a:rPr>
              <a:t>Channel V,  MTV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187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Age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วัฒนธรรมย่อยทางอายุ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6951" y="1834210"/>
            <a:ext cx="1667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Senior Market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2428868"/>
            <a:ext cx="778671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dirty="0" smtClean="0"/>
              <a:t> กำลังซื้อ แต่ใช้จ่ายระมัดระวัง เนื่องจากไม่มีรายได้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ต้องการความรัก ดังนั้นจึงยอมจ่ายเพื่อซื้อของให้ผู้อื่นมากกว่าจ่ายเพื่อตนเอง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 ต้องการความสนใจ บางครั้งจึงมีพฤติกรรมกลับไปเป็นวัยรุ่น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ชอบทำบุญ ทำกุศล 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ยึดติดกับตราสินค้า ติดยึดกับบุคคล ดังนั้นจึงไม่ต้องการลองตราสินค้าใหม่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การเลือกซื้อ การตัดสินใจ เกิดจากประสบการณ์ในอดีต มากกว่าการใช้เหตุผล</a:t>
            </a:r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ไม่ชอบความซับซ้อน ไม่ไว้ใจเทคโนโลยี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Religious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931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Religious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วัฒนธรรมย่อยทางศาสนา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1361" y="2428868"/>
            <a:ext cx="181331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ศาสนาพุทธ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ศาสนาอิสลาม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ศาสนาคริสต์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4087" y="1905648"/>
            <a:ext cx="3036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/>
              <a:t>ศาสนาที่สำคัญในประเทศไทย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Geographic and Regional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024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861E86"/>
                </a:solidFill>
              </a:rPr>
              <a:t>Religious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วัฒนธรรมย่อยทางศาสนา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1857364"/>
            <a:ext cx="73581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จากสำมะโนประชากรและเคหะ พ.ศ. 2543 โดยสำนักงานสถิติแห่งชาติ </a:t>
            </a:r>
          </a:p>
          <a:p>
            <a:endParaRPr lang="th-TH" sz="2400" b="1" dirty="0" smtClean="0"/>
          </a:p>
          <a:p>
            <a:r>
              <a:rPr lang="th-TH" sz="2400" b="1" dirty="0" smtClean="0"/>
              <a:t>ประชากรในประเทศไทยนับถือศาสนา 99.37% โดยแบ่งออกเป็น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ศาสนาพุทธ 93.83%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ศาสนาอิสลาม 4.56%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ศาสนาคริสต์ 0.80%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ศาสนาฮินดู 0.086%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ลัทธิขงจื๊อ 0.011%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อื่นๆ 0.079%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ไม่นับถือศาสนา 0.27%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ไม่ทราบศาสนา 0.36%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Geographic and Regional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6896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Geographic and Regional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วัฒนธรรมย่อยทางภูมิศาสตร์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1361" y="2428868"/>
            <a:ext cx="2842445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ภาคเหนือ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ภาคตะวันออกเฉียงเหนือ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ภาคกลาง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ภาคตะวันออก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ภาคตะวันตก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ภาคใต้ตอนบน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ภาคใต้ตอนล่าง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4087" y="1905648"/>
            <a:ext cx="3783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/>
              <a:t>ถิ่นที่อยู่อาศัยที่สำคัญของประเทศไทย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Geographic and Regional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6989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Geographic and Regional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วัฒนธรรมย่อยทางภูมิศาสตร์</a:t>
            </a:r>
            <a:endParaRPr lang="th-TH" sz="2800" b="1" dirty="0">
              <a:solidFill>
                <a:srgbClr val="861E86"/>
              </a:solidFill>
            </a:endParaRPr>
          </a:p>
        </p:txBody>
      </p:sp>
      <p:pic>
        <p:nvPicPr>
          <p:cNvPr id="7" name="Picture 6" descr="Geo.jpg"/>
          <p:cNvPicPr>
            <a:picLocks noChangeAspect="1"/>
          </p:cNvPicPr>
          <p:nvPr/>
        </p:nvPicPr>
        <p:blipFill>
          <a:blip r:embed="rId3" cstate="print"/>
          <a:srcRect t="14035" r="32799"/>
          <a:stretch>
            <a:fillRect/>
          </a:stretch>
        </p:blipFill>
        <p:spPr>
          <a:xfrm>
            <a:off x="1857356" y="2500306"/>
            <a:ext cx="4857784" cy="3500462"/>
          </a:xfrm>
          <a:prstGeom prst="rect">
            <a:avLst/>
          </a:prstGeom>
        </p:spPr>
      </p:pic>
      <p:pic>
        <p:nvPicPr>
          <p:cNvPr id="8" name="Picture 7" descr="Geo.jpg"/>
          <p:cNvPicPr>
            <a:picLocks noChangeAspect="1"/>
          </p:cNvPicPr>
          <p:nvPr/>
        </p:nvPicPr>
        <p:blipFill>
          <a:blip r:embed="rId3" cstate="print"/>
          <a:srcRect l="6918" b="89474"/>
          <a:stretch>
            <a:fillRect/>
          </a:stretch>
        </p:blipFill>
        <p:spPr>
          <a:xfrm>
            <a:off x="1285852" y="1857364"/>
            <a:ext cx="672866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Gender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572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Gender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วัฒนธรรมย่อยทางเพศ</a:t>
            </a:r>
            <a:endParaRPr lang="th-TH" sz="2800" b="1" dirty="0">
              <a:solidFill>
                <a:srgbClr val="861E86"/>
              </a:solidFill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1571604" y="228599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57554" y="2071678"/>
            <a:ext cx="2473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Gender in Thailand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Gender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479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Gender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วัฒนธรรมย่อยทางเพศ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1857364"/>
            <a:ext cx="1451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Metrosexual</a:t>
            </a:r>
            <a:endParaRPr lang="th-TH" sz="28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142976" y="2396677"/>
            <a:ext cx="600677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ผู้ชายที่มีความทันสมัย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 กำลังซื้อสูง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ดูแลตัวเองเป็นอย่างดี ทั้งรูปร่าง ผิวพรรณ และการแต่งกาย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ชอบออกกำลังกาย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ใช้เครื่องสำอางราคาแพง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11: Subculture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324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What is Subculture?</a:t>
            </a:r>
            <a:endParaRPr lang="th-TH" sz="2800" b="1" dirty="0">
              <a:solidFill>
                <a:srgbClr val="861E86"/>
              </a:solidFill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1905024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What is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324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What is Subculture?</a:t>
            </a:r>
            <a:endParaRPr lang="th-TH" sz="2800" b="1" dirty="0">
              <a:solidFill>
                <a:srgbClr val="861E86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71600" y="2132856"/>
          <a:ext cx="7956376" cy="3532976"/>
        </p:xfrm>
        <a:graphic>
          <a:graphicData uri="http://schemas.openxmlformats.org/drawingml/2006/table">
            <a:tbl>
              <a:tblPr/>
              <a:tblGrid>
                <a:gridCol w="3194356"/>
                <a:gridCol w="4762020"/>
              </a:tblGrid>
              <a:tr h="495856">
                <a:tc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800" b="1">
                          <a:latin typeface="Angsana New"/>
                          <a:ea typeface="Calibri"/>
                          <a:cs typeface="+mn-cs"/>
                        </a:rPr>
                        <a:t>หลักเกณฑ์</a:t>
                      </a:r>
                      <a:endParaRPr lang="en-US" sz="240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800" b="1">
                          <a:latin typeface="Angsana New"/>
                          <a:ea typeface="Calibri"/>
                          <a:cs typeface="+mn-cs"/>
                        </a:rPr>
                        <a:t>ตัวอย่าง</a:t>
                      </a:r>
                      <a:endParaRPr lang="en-US" sz="240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037120">
                <a:tc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endParaRPr lang="en-US" sz="2400" dirty="0" smtClean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latin typeface="Angsana New"/>
                          <a:ea typeface="Calibri"/>
                          <a:cs typeface="+mn-cs"/>
                        </a:rPr>
                        <a:t>เชื้อ</a:t>
                      </a: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ชาติ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ศาสนา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ถิ่นอาศัย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อายุ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เพศ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อาชีพ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ชั้นทางสังคม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2400" dirty="0" smtClean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 smtClean="0">
                          <a:latin typeface="Angsana New"/>
                          <a:ea typeface="Calibri"/>
                          <a:cs typeface="+mn-cs"/>
                        </a:rPr>
                        <a:t>จีน </a:t>
                      </a: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มอญ ลาว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พุทธ อิสลาม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ภาคกลาง ภาคเหนือ ภาคตะวันออกเฉียงเหนือ ภาคใต้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เด็ก วัยรุ่น วัยทำงาน วัยกลางคน วัยชรา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หญิง ชาย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ทนายความ แพทย์ 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dirty="0">
                          <a:latin typeface="Angsana New"/>
                          <a:ea typeface="Calibri"/>
                          <a:cs typeface="+mn-cs"/>
                        </a:rPr>
                        <a:t>ล่าง กลาง สูง</a:t>
                      </a:r>
                      <a:endParaRPr lang="en-US" sz="2400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Social Class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503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Social Class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วัฒนธรรมย่อยทางชั้นสังคม</a:t>
            </a:r>
            <a:endParaRPr lang="th-TH" sz="2800" b="1" dirty="0">
              <a:solidFill>
                <a:srgbClr val="861E86"/>
              </a:solidFill>
            </a:endParaRPr>
          </a:p>
        </p:txBody>
      </p:sp>
      <p:pic>
        <p:nvPicPr>
          <p:cNvPr id="7" name="Picture 6" descr="การศึกษา.jpg"/>
          <p:cNvPicPr>
            <a:picLocks noChangeAspect="1"/>
          </p:cNvPicPr>
          <p:nvPr/>
        </p:nvPicPr>
        <p:blipFill>
          <a:blip r:embed="rId3" cstate="print"/>
          <a:srcRect t="7309"/>
          <a:stretch>
            <a:fillRect/>
          </a:stretch>
        </p:blipFill>
        <p:spPr>
          <a:xfrm>
            <a:off x="899592" y="2204864"/>
            <a:ext cx="7956376" cy="4580235"/>
          </a:xfrm>
          <a:prstGeom prst="rect">
            <a:avLst/>
          </a:prstGeom>
        </p:spPr>
      </p:pic>
      <p:pic>
        <p:nvPicPr>
          <p:cNvPr id="8" name="Picture 7" descr="การศึกษา.jpg"/>
          <p:cNvPicPr>
            <a:picLocks noChangeAspect="1"/>
          </p:cNvPicPr>
          <p:nvPr/>
        </p:nvPicPr>
        <p:blipFill>
          <a:blip r:embed="rId3" cstate="print"/>
          <a:srcRect l="11530" r="10637" b="91811"/>
          <a:stretch>
            <a:fillRect/>
          </a:stretch>
        </p:blipFill>
        <p:spPr>
          <a:xfrm>
            <a:off x="1619672" y="1800200"/>
            <a:ext cx="6192688" cy="404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Occupational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336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Occupational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วัฒนธรรมย่อยทางอาชีพ</a:t>
            </a:r>
            <a:endParaRPr lang="th-TH" sz="2800" b="1" dirty="0">
              <a:solidFill>
                <a:srgbClr val="861E86"/>
              </a:solidFill>
            </a:endParaRPr>
          </a:p>
        </p:txBody>
      </p:sp>
      <p:pic>
        <p:nvPicPr>
          <p:cNvPr id="9" name="Picture 8" descr="อาชีพ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0365" y="1772816"/>
            <a:ext cx="6628019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Ethnic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6886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Nationality Groups/Ethnic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วัฒนธรรมย่อยทางเชื้อชาติ</a:t>
            </a:r>
            <a:endParaRPr lang="th-TH" sz="2800" b="1" dirty="0">
              <a:solidFill>
                <a:srgbClr val="861E86"/>
              </a:solidFill>
            </a:endParaRPr>
          </a:p>
        </p:txBody>
      </p:sp>
      <p:pic>
        <p:nvPicPr>
          <p:cNvPr id="7" name="Picture 6" descr="สัญชาต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52836" y="2060848"/>
            <a:ext cx="5775548" cy="4339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Ethnic Subculture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6721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Nationality Groups/Ethnic subculture: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วัฒนธรรมย่อยทางเชื้อชาติ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2883" y="2000240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 smtClean="0">
                <a:solidFill>
                  <a:schemeClr val="accent6">
                    <a:lumMod val="50000"/>
                  </a:schemeClr>
                </a:solidFill>
              </a:rPr>
              <a:t>ชาวไทยเชื้อสายจีน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6258" name="Picture 2" descr="811_256028182_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428868"/>
            <a:ext cx="2592388" cy="1727200"/>
          </a:xfrm>
          <a:prstGeom prst="rect">
            <a:avLst/>
          </a:prstGeom>
          <a:noFill/>
        </p:spPr>
      </p:pic>
      <p:pic>
        <p:nvPicPr>
          <p:cNvPr id="96259" name="Picture 3" descr="100816_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7609" y="2428868"/>
            <a:ext cx="2590800" cy="1727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103691" y="4286256"/>
            <a:ext cx="1896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 smtClean="0">
                <a:solidFill>
                  <a:schemeClr val="accent6">
                    <a:lumMod val="50000"/>
                  </a:schemeClr>
                </a:solidFill>
              </a:rPr>
              <a:t>ชาวไทยเชื้อสายมอญ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6260" name="Picture 4" descr="11-29-18-4826592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699023"/>
            <a:ext cx="2895600" cy="1944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Age Subcultures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 descr="อายุ 2543.jpg"/>
          <p:cNvPicPr>
            <a:picLocks noChangeAspect="1"/>
          </p:cNvPicPr>
          <p:nvPr/>
        </p:nvPicPr>
        <p:blipFill>
          <a:blip r:embed="rId3" cstate="print"/>
          <a:srcRect r="26223"/>
          <a:stretch>
            <a:fillRect/>
          </a:stretch>
        </p:blipFill>
        <p:spPr>
          <a:xfrm>
            <a:off x="971600" y="1904991"/>
            <a:ext cx="3744416" cy="4836377"/>
          </a:xfrm>
          <a:prstGeom prst="rect">
            <a:avLst/>
          </a:prstGeom>
        </p:spPr>
      </p:pic>
      <p:pic>
        <p:nvPicPr>
          <p:cNvPr id="8" name="Picture 7" descr="อายุ 2553.jpg"/>
          <p:cNvPicPr>
            <a:picLocks noChangeAspect="1"/>
          </p:cNvPicPr>
          <p:nvPr/>
        </p:nvPicPr>
        <p:blipFill>
          <a:blip r:embed="rId4" cstate="print"/>
          <a:srcRect t="9765" r="26451"/>
          <a:stretch>
            <a:fillRect/>
          </a:stretch>
        </p:blipFill>
        <p:spPr>
          <a:xfrm>
            <a:off x="4859771" y="2241440"/>
            <a:ext cx="3868132" cy="4559890"/>
          </a:xfrm>
          <a:prstGeom prst="rect">
            <a:avLst/>
          </a:prstGeom>
        </p:spPr>
      </p:pic>
      <p:pic>
        <p:nvPicPr>
          <p:cNvPr id="9" name="Picture 8" descr="อายุ 2553.jpg"/>
          <p:cNvPicPr>
            <a:picLocks noChangeAspect="1"/>
          </p:cNvPicPr>
          <p:nvPr/>
        </p:nvPicPr>
        <p:blipFill>
          <a:blip r:embed="rId4" cstate="print"/>
          <a:srcRect l="74565" t="86795" r="1378" b="4859"/>
          <a:stretch>
            <a:fillRect/>
          </a:stretch>
        </p:blipFill>
        <p:spPr>
          <a:xfrm>
            <a:off x="4283968" y="6497960"/>
            <a:ext cx="1080120" cy="3600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1357298"/>
            <a:ext cx="4187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Age Subcultures: </a:t>
            </a:r>
            <a:r>
              <a:rPr lang="th-TH" sz="2800" b="1" dirty="0" smtClean="0">
                <a:solidFill>
                  <a:srgbClr val="861E86"/>
                </a:solidFill>
              </a:rPr>
              <a:t>วัฒนธรรมย่อยทางอายุ</a:t>
            </a:r>
            <a:endParaRPr lang="th-TH" sz="2800" b="1" dirty="0">
              <a:solidFill>
                <a:srgbClr val="861E86"/>
              </a:solidFill>
            </a:endParaRPr>
          </a:p>
        </p:txBody>
      </p:sp>
      <p:pic>
        <p:nvPicPr>
          <p:cNvPr id="10" name="Picture 9" descr="อายุ 2553.jpg"/>
          <p:cNvPicPr>
            <a:picLocks noChangeAspect="1"/>
          </p:cNvPicPr>
          <p:nvPr/>
        </p:nvPicPr>
        <p:blipFill>
          <a:blip r:embed="rId4" cstate="print"/>
          <a:srcRect l="25740" t="1410" r="55294" b="92950"/>
          <a:stretch>
            <a:fillRect/>
          </a:stretch>
        </p:blipFill>
        <p:spPr>
          <a:xfrm>
            <a:off x="6300192" y="1988840"/>
            <a:ext cx="1008112" cy="288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13693</TotalTime>
  <Words>1234</Words>
  <Application>Microsoft Office PowerPoint</Application>
  <PresentationFormat>On-screen Show (4:3)</PresentationFormat>
  <Paragraphs>241</Paragraphs>
  <Slides>28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1441</cp:revision>
  <dcterms:created xsi:type="dcterms:W3CDTF">2011-07-14T07:15:29Z</dcterms:created>
  <dcterms:modified xsi:type="dcterms:W3CDTF">2013-01-24T13:08:04Z</dcterms:modified>
</cp:coreProperties>
</file>